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notesMasterIdLst>
    <p:notesMasterId r:id="rId22"/>
  </p:notesMasterIdLst>
  <p:handoutMasterIdLst>
    <p:handoutMasterId r:id="rId23"/>
  </p:handoutMasterIdLst>
  <p:sldIdLst>
    <p:sldId id="267" r:id="rId9"/>
    <p:sldId id="256" r:id="rId10"/>
    <p:sldId id="278" r:id="rId11"/>
    <p:sldId id="282" r:id="rId12"/>
    <p:sldId id="283" r:id="rId13"/>
    <p:sldId id="291" r:id="rId14"/>
    <p:sldId id="294" r:id="rId15"/>
    <p:sldId id="284" r:id="rId16"/>
    <p:sldId id="287" r:id="rId17"/>
    <p:sldId id="288" r:id="rId18"/>
    <p:sldId id="285" r:id="rId19"/>
    <p:sldId id="286" r:id="rId20"/>
    <p:sldId id="310" r:id="rId21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0033CC"/>
    <a:srgbClr val="9900FF"/>
    <a:srgbClr val="0000CC"/>
    <a:srgbClr val="00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F704-FA0C-4D88-9266-39365666A365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5033-BC2F-49A8-BB3B-6482992C2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4F2B8C-2552-4BD6-BE4A-5D4ADA55700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5C10B5-2204-4DF6-940C-4B677913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40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1011" name="Номер слайда 3"/>
          <p:cNvSpPr txBox="1">
            <a:spLocks noGrp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FA8CF8-8E32-4D8F-AE46-D6F7E504D5D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3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A61C2D-875C-4010-A7E6-2EB4509FB6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Новые примеры с комментарием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DBD265-7C5B-4276-A4B8-72273D1C876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5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E34BE-06B1-4108-BABF-87493228EF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7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F7D775-97F0-41F3-8ECF-32AAA4ECB24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9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66A77-6A5D-4985-8D40-FA4C6854E8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1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CA114-B2C9-4010-B64D-B432C80142A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3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49CBEB-C844-428B-BAD3-C2C10BC2520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A789-00B9-4DD6-9738-CAAE2280BD2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0212-9113-45AD-8E96-EF3CF6701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56B5-2823-406A-AEB2-457DD461342A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3CB3-B84B-4D45-90FE-6B96115EC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0BF0-7B28-4AB6-9848-4CF83ED049B5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014D-F8F1-442C-B92A-35A1BB5A1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57E3E3-ADB0-4E53-AA69-5F81E0472851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5E09DA-3458-4C5D-87CD-A5768992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879666-6904-4473-B0DA-1C45B683F093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CF77C6-D9CE-4F0A-A06B-484D33CF0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64D7CA-AC52-4C06-870A-5F55EF193D5E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82CB6F-C76E-418F-B5E5-066995F0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544E32-0AC4-4913-8F39-68DFAB4405EB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8310B-F2D2-4411-92D8-3D25BB2C6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E241EA-3EAB-48C5-B955-0B06B2334BC0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C1C11E-B93F-4E0C-8A09-6A58AE9D3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46E810-37EA-4328-B780-4FFFB12C6742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94076E-AC57-43D0-B190-EAD5D329F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17209E-7C8C-4720-A7A9-732A80A835FA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83D83C-DC2B-4FB4-9BC8-C62AF5505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1826C5-8F14-4B7E-AC80-FF4B380C2CB4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A7A17C-6FEF-499D-8CEF-0ED76D9CB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96A2-1DC5-4506-BD93-70496B8BDB9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E3F-0440-4C94-BD1D-698E3142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7053F8-9CD1-45D3-973F-FF29D9BF068B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3B962E-DA2D-4ED2-A98E-2E6C3D8F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9B13F1-E52A-4DFD-BABF-E4FA4A7F302C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628E-002B-47FB-A8F3-962D16F6A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D775CF-7D28-4AA0-9541-998CD14CC54C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ECC6F-A8FD-4E3C-9D00-4505829C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B309-9E85-4CA5-8207-CC690E2C7C1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F79F-4BD2-4BC7-BDEB-337EC054A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B14F-22BA-4F0D-828D-6F74AC94660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BE97-65B0-41E6-9494-DCAB08DA1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290B-76E6-4F80-BC89-0AC174F82B51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D1B5-98C2-48B1-8C56-76A45420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DC48-A427-44A4-BF16-CECF7B9761B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5DB7-0AFF-42C5-A076-015DD511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25F3-C0CF-486E-8D64-49D32601C5B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D44A-F9B5-47EC-B453-383A4D550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C2F8-19FB-4CC1-A27C-F114F3A9E7D1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BA48-BDE9-4147-A5C1-A488EBF9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E108-A09B-41C0-A551-6B516BDFE8D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13A4-55B0-416B-93BB-8F4D040E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2690-EA60-4820-B5A8-9B94E1694D4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04FD-C16D-4912-8693-D9881129B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C4D4-1EEB-4441-BDE7-81440040EDC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34CE-9103-4FD0-AC5D-6818D8E0F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202D-13FA-4CE2-B47C-582BCC3699A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B0F-420C-4F86-B122-929E8CFC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FCDD-6FA2-4552-8C8E-15B334635BC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7E9D-1211-47C2-A984-A19729586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8ACA-07CF-40BA-A25B-9B68B3300A7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22F-B6B5-447C-BD86-2C20A491D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0ED6-8DD0-4496-9858-60C06131469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385D-163D-4499-9AF0-AB43C4B07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5442-5D86-48D5-A9F6-2318DA01942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FFCA-545B-48D9-A89D-7F8906670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7BF5C-1805-4739-A273-DD4CB91A67A9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2555-7DFB-4518-97DE-D2A7619F2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6581-4EC4-49AB-BAC5-4FE15859FD1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35D1-2B3D-42B6-B1CF-E11C09256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7B67-62E9-4876-A698-B8E5EF245DF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0A75-14DC-4E2A-B3BA-A9FEF453C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468D-71EA-4688-9A4E-F0CA63CB5E7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0FDA-B14B-4A29-A68A-7649F38FE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3FC4-730B-41D8-A069-EDADC5BEC099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BAFA-6411-425E-B461-6A7A1C6C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EFBE-913A-41E8-A978-329368BD3D5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3D17-2D27-465C-9CBC-C70FDEFC7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BD2B-E804-4D16-9FC1-EC287EF8A38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7136-16E5-492A-ADD1-96120B9BA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1B85-82E9-401D-B0C3-D04E0D4D3B3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527B-0943-4509-9436-089B4B40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B378-6F53-4B7F-B87F-B581273D931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5F2-A111-45B0-95C8-D161B31D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C01D-202D-46CD-BF99-B4DCB5A6C07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A43F-170B-4DEC-BE4E-B756AA6F9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61A0-3382-4FE5-B775-8EE97F0E042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80A3-B953-4CE8-94C5-8F107A35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28EE-71C5-4E73-9F84-C2EA31B67A4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A003-39B3-4651-A487-2E83921EC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589A-DF63-4A91-BDD0-257B0D92407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F2FE-2F46-4748-A192-9455B6E3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5DB0-0B06-4C1B-B835-DD7C9D36DABA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0C02-F8FA-46ED-A60A-102F1E6EF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87E1-3740-4825-832A-6D1D29C878D1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CA9-65D7-4055-A384-6A9CB00D5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E6F2-7D4A-4D15-BD3B-050CC5118C5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6A87-5CD3-4A86-A928-33CF2136C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9F26-1255-4822-A6BF-E9DBEC4CC7E7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CC58-EFDC-448F-B7AF-1A141979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ACC2-6015-4EFB-A812-E9F829DC244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EF6C-04B1-4193-9F8C-8E21F2A7D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3297-D8F9-43DD-8D8A-CFD739B4D92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44B6-807E-468C-9C1A-22AA47BCD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930F-B7FA-4265-979C-1849F675AE4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1C09-8D9B-4548-8265-85D3F41B1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418A-D2CC-47E9-A38A-B93718B3D4E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BBC8-369E-4545-B234-01D5381F5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7BE6-37DF-4D49-9897-848CF8BF429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914C-687D-49B4-9DE3-FDB4FC022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13B9-7536-481C-91F1-ACD34FEF17F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C3E-418A-4393-9D49-499958A40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4DFB-8C9F-41D5-8D82-30B5228B0DC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D83D-8D98-41EB-86AD-B9A820A5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0C27-73B7-42BA-9EB6-A19CC3E4C015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AA40-C0BF-4012-BB3D-95C733C0E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5C09-F6AC-4DEE-8036-0161E6298A9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B549-C3C5-4F72-AE6A-C92EC8800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9B84-3AFB-4900-8BE6-CF6F7264B3E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4CD1-1B19-4DE7-895D-2CFF0B30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6066-8817-492D-B70C-40B18ED1F0A7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3983-3331-4DAC-A7EE-A0D79882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A859-F490-418E-90FA-A49FA02F512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DC08-DE73-4322-938C-3F939DA0A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3403-59D7-44CC-A6DE-C3073739132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2CAB-DD47-4754-B8EA-94651577F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BC89-1C53-4D84-B667-1E42C7D07D1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0657-0DDF-425E-AEE7-51DA15328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68D4-7301-4ED6-AF67-49BC2AC5DFB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975C-2ECC-459D-9363-9889EE203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670C-3AFA-445A-88BE-C854875E3E9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05DE-6CE2-4FC9-B9E2-43CB59161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FEA9-4F24-4BD1-B1DA-52DF2E0E385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226E-E900-4554-A6E4-40F73ED44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FC4D-2CEC-43B2-93AD-5DED93E1C63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20FA-6AD4-4C47-80E7-58D28BA1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85BA-443C-4D04-928B-BF4E30A9412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C586-D55F-478C-98D8-F95A70B64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ED84-800C-4D09-A5CF-23E429DF937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1E5E-9874-4C2D-8B17-6C3159CB9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1848-E34B-403C-A1D2-5AE5C1F7B434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9E47-FCEE-4D98-91C3-F884774B4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040F-090B-4ED2-B72B-6E5B99C190D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65AB-8E38-4428-BB51-5871EA15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C6A6-24C9-4CC2-9C82-7853F16E6311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0E3F-7DCB-4BF4-9D58-DAA334FB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3E78-8D04-4EF0-A136-E1C3995AE05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44B3-5117-4041-ACFA-B78F72383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90CD-D11A-4C28-8880-08943D70F9D7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3D29A-2D44-4298-9D5C-3F65CD4F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2D78-F17C-4A6B-80C3-E1AD2ED9249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A42F-976E-4966-B871-B2B1A31C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2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C82E-6F84-4733-A97B-763DBB343589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7A8A-9B66-4D33-A4D9-6613506CD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D2E8-8D01-442D-9136-0776F211484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ECB4-A504-4276-B9A7-9D742868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DBD0-A7B1-4C53-90CB-6399E76FFBE4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7B7F-317C-4AE2-A0B6-4241AAEF7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9486-1AA5-44C4-A8D3-5BA2ECC172D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3C35-4259-4ED0-8A0B-6CE7CF58D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6957-D318-4964-A47C-D0512A4E22A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A0F2-5B73-4581-ABB9-BA3DEDDA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E890-5827-40A0-B459-55AA6327FE0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B390-B162-49B8-A4CF-B9D158C3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4386-8D75-4E38-A010-2C8023E9EBC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8EF0-E281-491B-85C6-53EA1CA7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48BE-747B-4C11-95BC-2A356F16C8AA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6EBE-00BA-41A3-9B6D-2D0CFC6FF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22C8-C33D-49A6-AC19-1D52B22121D4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C8A6-5CE8-4382-A155-2E75AD506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7497-A0EF-443B-89C7-265A214B8B2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8D8-0235-4DD2-AA9D-275C6406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4B56-B930-4312-8DC2-090405645C27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C249-6BD9-4A7C-8E4F-DB4D2762F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1954A-1569-409B-A619-81BE0BFE641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38B8-0277-42DC-A2E6-04D190708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5D02-CF26-42C9-8B36-10A8B47314E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8231-DA04-496E-ACBE-7166B03AD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3317-5B41-452E-B489-40CCBC5C978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C7D7-D570-42A2-9645-6DDCDF65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D3D5-57A4-4440-9874-9DED20BCDF2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3925-9C03-4355-971E-F9D58B1E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8835-C129-462D-9E5F-A92C0C68A36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6BC0-DC76-499B-AC1D-34522358E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F98D9A-668E-43FE-8529-AEEFE42E9489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D6D9C-4275-416B-8CCB-0D7EBF03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6" r:id="rId2"/>
    <p:sldLayoutId id="2147483845" r:id="rId3"/>
    <p:sldLayoutId id="2147483844" r:id="rId4"/>
    <p:sldLayoutId id="2147483843" r:id="rId5"/>
    <p:sldLayoutId id="2147483842" r:id="rId6"/>
    <p:sldLayoutId id="2147483841" r:id="rId7"/>
    <p:sldLayoutId id="2147483840" r:id="rId8"/>
    <p:sldLayoutId id="2147483839" r:id="rId9"/>
    <p:sldLayoutId id="2147483838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C85BA4D-08DE-4606-AD7F-1D4DC4C70F51}" type="datetime1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DA429F6-72FE-4756-A409-D6802EC7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0F1399-C68E-4307-B9C8-5FBBFE6C6C5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FC06C2-954B-4308-8F8B-63E97B21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8" r:id="rId2"/>
    <p:sldLayoutId id="2147483867" r:id="rId3"/>
    <p:sldLayoutId id="2147483866" r:id="rId4"/>
    <p:sldLayoutId id="2147483865" r:id="rId5"/>
    <p:sldLayoutId id="2147483864" r:id="rId6"/>
    <p:sldLayoutId id="2147483863" r:id="rId7"/>
    <p:sldLayoutId id="2147483862" r:id="rId8"/>
    <p:sldLayoutId id="2147483861" r:id="rId9"/>
    <p:sldLayoutId id="2147483860" r:id="rId10"/>
    <p:sldLayoutId id="21474838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FF6904-D5A1-479A-99BE-5071F9269191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2DCB50-EA6E-4165-A547-EC5308BD3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  <p:sldLayoutId id="2147483874" r:id="rId7"/>
    <p:sldLayoutId id="2147483873" r:id="rId8"/>
    <p:sldLayoutId id="2147483872" r:id="rId9"/>
    <p:sldLayoutId id="2147483871" r:id="rId10"/>
    <p:sldLayoutId id="2147483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CDABB2E-E399-4185-BB8B-10D9E27470A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0843236-BB55-432D-BA91-3E6EF7FE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9" r:id="rId3"/>
    <p:sldLayoutId id="2147483888" r:id="rId4"/>
    <p:sldLayoutId id="2147483887" r:id="rId5"/>
    <p:sldLayoutId id="2147483886" r:id="rId6"/>
    <p:sldLayoutId id="2147483885" r:id="rId7"/>
    <p:sldLayoutId id="2147483884" r:id="rId8"/>
    <p:sldLayoutId id="2147483883" r:id="rId9"/>
    <p:sldLayoutId id="2147483882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8AEC45-A937-4AFE-831E-0F9472555B0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E8678F-0384-44D5-AA63-B7DF413D2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0" r:id="rId3"/>
    <p:sldLayoutId id="2147483899" r:id="rId4"/>
    <p:sldLayoutId id="2147483898" r:id="rId5"/>
    <p:sldLayoutId id="2147483897" r:id="rId6"/>
    <p:sldLayoutId id="2147483896" r:id="rId7"/>
    <p:sldLayoutId id="2147483895" r:id="rId8"/>
    <p:sldLayoutId id="2147483894" r:id="rId9"/>
    <p:sldLayoutId id="2147483893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0DE955-B95F-4EE8-8E5A-9EE45BB7078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AB19A-0A33-4402-A87C-2B5AD8E5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2" r:id="rId2"/>
    <p:sldLayoutId id="2147483911" r:id="rId3"/>
    <p:sldLayoutId id="2147483910" r:id="rId4"/>
    <p:sldLayoutId id="2147483909" r:id="rId5"/>
    <p:sldLayoutId id="2147483908" r:id="rId6"/>
    <p:sldLayoutId id="2147483907" r:id="rId7"/>
    <p:sldLayoutId id="2147483906" r:id="rId8"/>
    <p:sldLayoutId id="2147483905" r:id="rId9"/>
    <p:sldLayoutId id="2147483904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63846CF-614E-477C-8078-1C072994880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00E612-C9BE-4ED6-BAD2-E71EDF22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coi34@yandex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Большое Рад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1416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05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Ситуационно-информационный центр </a:t>
            </a:r>
          </a:p>
        </p:txBody>
      </p:sp>
      <p:sp>
        <p:nvSpPr>
          <p:cNvPr id="178180" name="Объект 2"/>
          <p:cNvSpPr txBox="1">
            <a:spLocks/>
          </p:cNvSpPr>
          <p:nvPr/>
        </p:nvSpPr>
        <p:spPr bwMode="auto">
          <a:xfrm>
            <a:off x="209600" y="4965733"/>
            <a:ext cx="86407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140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683" y="1273175"/>
            <a:ext cx="6149975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Круглогодичная работа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Видеотрансляции процедур ОКО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Проведение пресс-конференций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Презентация новых технологических решений</a:t>
            </a:r>
          </a:p>
        </p:txBody>
      </p:sp>
      <p:pic>
        <p:nvPicPr>
          <p:cNvPr id="178182" name="Picture 4" descr="http://i.ytimg.com/vi/7CVAkPb-Q18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7" y="2781333"/>
            <a:ext cx="68405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05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Расписание ГИА и сроки выбора предметов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2480" y="2278095"/>
            <a:ext cx="306387" cy="1444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80229" name="Прямоугольник 9"/>
          <p:cNvSpPr>
            <a:spLocks noChangeArrowheads="1"/>
          </p:cNvSpPr>
          <p:nvPr/>
        </p:nvSpPr>
        <p:spPr bwMode="auto">
          <a:xfrm>
            <a:off x="1517650" y="3429000"/>
            <a:ext cx="6764338" cy="1151679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март - апрель 2015</a:t>
            </a:r>
          </a:p>
          <a:p>
            <a:pPr algn="just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для имеющих допуск педагогического совета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русский язык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– для освоивших программу и имеющих положительные оценки за 10 класс</a:t>
            </a:r>
          </a:p>
        </p:txBody>
      </p:sp>
      <p:sp>
        <p:nvSpPr>
          <p:cNvPr id="180230" name="Прямоугольник 10"/>
          <p:cNvSpPr>
            <a:spLocks noChangeArrowheads="1"/>
          </p:cNvSpPr>
          <p:nvPr/>
        </p:nvSpPr>
        <p:spPr bwMode="auto">
          <a:xfrm>
            <a:off x="1476375" y="1916832"/>
            <a:ext cx="6764338" cy="93679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февраль 2015 года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(русский язык, география)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выпускники прошлых лет</a:t>
            </a:r>
          </a:p>
          <a:p>
            <a:pPr algn="just"/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не прошедшие ГИА в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прошлые годы</a:t>
            </a:r>
          </a:p>
          <a:p>
            <a:pPr algn="just"/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0231" name="Прямоугольник 11"/>
          <p:cNvSpPr>
            <a:spLocks noChangeArrowheads="1"/>
          </p:cNvSpPr>
          <p:nvPr/>
        </p:nvSpPr>
        <p:spPr bwMode="auto">
          <a:xfrm>
            <a:off x="1517650" y="4941168"/>
            <a:ext cx="6764338" cy="67310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 u="sng">
                <a:solidFill>
                  <a:srgbClr val="2E3192"/>
                </a:solidFill>
                <a:latin typeface="Cambria" pitchFamily="18" charset="0"/>
              </a:rPr>
              <a:t>май-июнь 2015 года</a:t>
            </a:r>
          </a:p>
        </p:txBody>
      </p:sp>
      <p:sp>
        <p:nvSpPr>
          <p:cNvPr id="180232" name="Прямоугольник 13"/>
          <p:cNvSpPr>
            <a:spLocks noChangeArrowheads="1"/>
          </p:cNvSpPr>
          <p:nvPr/>
        </p:nvSpPr>
        <p:spPr bwMode="auto">
          <a:xfrm>
            <a:off x="1512892" y="5733256"/>
            <a:ext cx="6764337" cy="1030669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600" b="1" u="sng" dirty="0">
                <a:solidFill>
                  <a:srgbClr val="2E3192"/>
                </a:solidFill>
                <a:latin typeface="Cambria" pitchFamily="18" charset="0"/>
              </a:rPr>
              <a:t>сентябрь  2015 года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 -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планируется в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специализированных центрах</a:t>
            </a:r>
          </a:p>
          <a:p>
            <a:pPr algn="just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пересдача неудовлетворительных 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результатов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80233" name="TextBox 1"/>
          <p:cNvSpPr txBox="1">
            <a:spLocks noChangeArrowheads="1"/>
          </p:cNvSpPr>
          <p:nvPr/>
        </p:nvSpPr>
        <p:spPr bwMode="auto">
          <a:xfrm>
            <a:off x="1530803" y="2996952"/>
            <a:ext cx="384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u="sng" dirty="0">
                <a:solidFill>
                  <a:srgbClr val="C00000"/>
                </a:solidFill>
                <a:latin typeface="Cambria" pitchFamily="18" charset="0"/>
              </a:rPr>
              <a:t>регистрация до 01.02.2015:</a:t>
            </a:r>
          </a:p>
        </p:txBody>
      </p:sp>
      <p:sp>
        <p:nvSpPr>
          <p:cNvPr id="180234" name="TextBox 2"/>
          <p:cNvSpPr txBox="1">
            <a:spLocks noChangeArrowheads="1"/>
          </p:cNvSpPr>
          <p:nvPr/>
        </p:nvSpPr>
        <p:spPr bwMode="auto">
          <a:xfrm>
            <a:off x="4572000" y="1124744"/>
            <a:ext cx="424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Предварительный опрос по выбору предметов к 01.12.2014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7929" y="162880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регистрация до 01.12.2014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30803" y="4653136"/>
            <a:ext cx="384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u="sng" dirty="0">
                <a:solidFill>
                  <a:srgbClr val="C00000"/>
                </a:solidFill>
                <a:latin typeface="Cambria" pitchFamily="18" charset="0"/>
              </a:rPr>
              <a:t>регистрация до 01.02.2015: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67" y="1711327"/>
            <a:ext cx="85693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05025" y="2182813"/>
            <a:ext cx="30638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1613" y="349284"/>
            <a:ext cx="720090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Специализированные центры в 2014 году</a:t>
            </a:r>
          </a:p>
        </p:txBody>
      </p:sp>
      <p:sp>
        <p:nvSpPr>
          <p:cNvPr id="182277" name="TextBox 18"/>
          <p:cNvSpPr txBox="1">
            <a:spLocks noChangeArrowheads="1"/>
          </p:cNvSpPr>
          <p:nvPr/>
        </p:nvSpPr>
        <p:spPr bwMode="auto">
          <a:xfrm>
            <a:off x="3636963" y="4292633"/>
            <a:ext cx="1079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mbria" pitchFamily="18" charset="0"/>
              </a:rPr>
              <a:t>Сыктывкар</a:t>
            </a:r>
          </a:p>
        </p:txBody>
      </p:sp>
      <p:sp>
        <p:nvSpPr>
          <p:cNvPr id="182278" name="TextBox 19"/>
          <p:cNvSpPr txBox="1">
            <a:spLocks noChangeArrowheads="1"/>
          </p:cNvSpPr>
          <p:nvPr/>
        </p:nvSpPr>
        <p:spPr bwMode="auto">
          <a:xfrm>
            <a:off x="1741538" y="5589621"/>
            <a:ext cx="1081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mbria" pitchFamily="18" charset="0"/>
              </a:rPr>
              <a:t>Пятигорск</a:t>
            </a:r>
          </a:p>
        </p:txBody>
      </p:sp>
      <p:sp>
        <p:nvSpPr>
          <p:cNvPr id="182279" name="TextBox 20"/>
          <p:cNvSpPr txBox="1">
            <a:spLocks noChangeArrowheads="1"/>
          </p:cNvSpPr>
          <p:nvPr/>
        </p:nvSpPr>
        <p:spPr bwMode="auto">
          <a:xfrm>
            <a:off x="1717675" y="5935695"/>
            <a:ext cx="1081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mbria" pitchFamily="18" charset="0"/>
              </a:rPr>
              <a:t>Махачкала</a:t>
            </a:r>
          </a:p>
        </p:txBody>
      </p:sp>
      <p:sp>
        <p:nvSpPr>
          <p:cNvPr id="182280" name="TextBox 21"/>
          <p:cNvSpPr txBox="1">
            <a:spLocks noChangeArrowheads="1"/>
          </p:cNvSpPr>
          <p:nvPr/>
        </p:nvSpPr>
        <p:spPr bwMode="auto">
          <a:xfrm>
            <a:off x="250825" y="5589621"/>
            <a:ext cx="865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Cambria" pitchFamily="18" charset="0"/>
              </a:rPr>
              <a:t>Нальчик</a:t>
            </a:r>
          </a:p>
        </p:txBody>
      </p:sp>
      <p:sp>
        <p:nvSpPr>
          <p:cNvPr id="182281" name="Прямоугольник 22"/>
          <p:cNvSpPr>
            <a:spLocks noChangeArrowheads="1"/>
          </p:cNvSpPr>
          <p:nvPr/>
        </p:nvSpPr>
        <p:spPr bwMode="auto">
          <a:xfrm>
            <a:off x="1500195" y="1362076"/>
            <a:ext cx="6638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2E3192"/>
                </a:solidFill>
                <a:latin typeface="Cambria" pitchFamily="18" charset="0"/>
              </a:rPr>
              <a:t>В 2014 году сформированы 4 независимых центра в республиках Коми, Дагестан и Кабардино-Балкарской, Ставропольском крае.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1887858" cy="90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3D83C-DC2B-4FB4-9BC8-C62AF55055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280920" cy="100811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роки выбора предметов и регистрации участников, внесения сведений в ФИС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844824"/>
            <a:ext cx="8208912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800" b="1" dirty="0" smtClean="0">
                <a:latin typeface="+mn-lt"/>
              </a:rPr>
              <a:t>Внесение сведений в ФИС об участниках (сочинения и ЕГЭ), сведений о ППЭ (в том числе об аудиторном фонде)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noProof="0" dirty="0" smtClean="0">
                <a:solidFill>
                  <a:srgbClr val="FF0000"/>
                </a:solidFill>
                <a:latin typeface="+mn-lt"/>
              </a:rPr>
              <a:t>до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17.11.2014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предварительный опрос по выбору предметов –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01.12.2014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регистрации на сдачу ЕГЭ (февраль) –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01.12.2014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регистрации на сдачу ЕГЭ (март – июнь) –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01.02.2015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ДРУГИХ СРОКОВ РЕГИСТРАЦИИ НА СДАЧУ ЭКЗАМЕНОВ В 2015 ГОДУ  НЕ ПРЕДУСМОТРЕНО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Внесение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сведений о выборе предметов, организаторах, ассистентах общественных наблюдателей и т.д. в соответствии с планом-графиком внесения сведений в ФИС И РИС в 2014-2015 гг. (проект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Monitoring3\Рабочий стол\КАРТИНКИ\Школа\x_bd1f87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0451" y="5638800"/>
            <a:ext cx="162354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3633"/>
            <a:ext cx="8204398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</a:rPr>
              <a:t>Изменения в процедуре и совершенствование технологий проведения ЕГЭ в 2015 году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508500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Региональный центр обработки информации Волгоградской области </a:t>
            </a:r>
            <a:r>
              <a:rPr lang="ru-RU" sz="2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тел. «горячей линии» </a:t>
            </a:r>
            <a:r>
              <a:rPr lang="en-US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(8442) 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48-49-16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en-US" sz="2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e-mail</a:t>
            </a:r>
            <a:r>
              <a:rPr lang="en-US" sz="2600" b="1" smtClean="0">
                <a:solidFill>
                  <a:srgbClr val="003399"/>
                </a:solidFill>
                <a:latin typeface="Cambria" panose="02040503050406030204" pitchFamily="18" charset="0"/>
              </a:rPr>
              <a:t>: </a:t>
            </a:r>
            <a:r>
              <a:rPr lang="en-US" b="1" smtClean="0">
                <a:solidFill>
                  <a:srgbClr val="003399"/>
                </a:solidFill>
                <a:latin typeface="Cambria" panose="02040503050406030204" pitchFamily="18" charset="0"/>
                <a:hlinkClick r:id="rId2"/>
              </a:rPr>
              <a:t>rcoi34@yandex.ru</a:t>
            </a:r>
            <a:r>
              <a:rPr lang="en-US" b="1" smtClean="0">
                <a:solidFill>
                  <a:srgbClr val="003399"/>
                </a:solidFill>
                <a:latin typeface="Cambria" panose="02040503050406030204" pitchFamily="18" charset="0"/>
              </a:rPr>
              <a:t>  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3024336" cy="14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1" y="5975006"/>
            <a:ext cx="1842765" cy="88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1" name="Заголовок 1"/>
          <p:cNvSpPr>
            <a:spLocks noGrp="1"/>
          </p:cNvSpPr>
          <p:nvPr>
            <p:ph type="title"/>
          </p:nvPr>
        </p:nvSpPr>
        <p:spPr>
          <a:xfrm>
            <a:off x="244475" y="332656"/>
            <a:ext cx="8820150" cy="431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Планируемые нововведения ЕГЭ 2015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015" y="1052736"/>
            <a:ext cx="8640481" cy="525658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Итоговое сочинение в 11 классе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Разделение ЕГЭ по математике на базовый и профильный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Изменение структуры КИМ и бланка № 1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Включение в ЕГЭ по иностранным языкам устной части (говорение)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Увеличение ППЭ с онлайн видеонаблюдением до 80%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Печать КИМ в аудитории ППЭ за 15 мин. До начала экзамена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Изменение минимального количества баллов, необходимого для поступления в вуз</a:t>
            </a:r>
          </a:p>
          <a:p>
            <a:pPr marL="125730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Русский язык 36 баллов</a:t>
            </a:r>
          </a:p>
          <a:p>
            <a:pPr marL="1257300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Математика 27 баллов (и др. предметы)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Изменение сроков регистрации на ЕГЭ и проведения экзаменов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101"/>
            <a:ext cx="1079500" cy="28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8213"/>
            <a:ext cx="10795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088"/>
            <a:ext cx="220663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13" y="3081340"/>
            <a:ext cx="6699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200" y="2876584"/>
            <a:ext cx="684213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1621"/>
            <a:ext cx="306388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9993" name="Подзаголовок 4"/>
          <p:cNvSpPr txBox="1">
            <a:spLocks/>
          </p:cNvSpPr>
          <p:nvPr/>
        </p:nvSpPr>
        <p:spPr bwMode="auto">
          <a:xfrm>
            <a:off x="1419225" y="101633"/>
            <a:ext cx="7126288" cy="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0513" y="350870"/>
            <a:ext cx="70294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Итоговое сочинение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76375" y="1124744"/>
            <a:ext cx="3094038" cy="92868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Расписание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5918" y="2276873"/>
            <a:ext cx="7390663" cy="45521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Время: начало в </a:t>
            </a: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10.00</a:t>
            </a:r>
            <a:r>
              <a:rPr lang="ru-RU" sz="1400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 по местному времени. Сочинение/Изложение – </a:t>
            </a: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3 часа 55 минут</a:t>
            </a:r>
            <a:endParaRPr lang="ru-RU" sz="1400" dirty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30950" y="1124744"/>
            <a:ext cx="1193800" cy="3190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03.12.2014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30950" y="1484784"/>
            <a:ext cx="1193800" cy="33178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04.02.2015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30950" y="1844824"/>
            <a:ext cx="1193800" cy="25717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 06.05.2015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010167" y="835249"/>
            <a:ext cx="928687" cy="1363662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2780928"/>
            <a:ext cx="7400925" cy="74319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Размещение тем за 15 минут – </a:t>
            </a:r>
            <a:r>
              <a:rPr lang="en-US" sz="1400" b="1" dirty="0" err="1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ege</a:t>
            </a: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.</a:t>
            </a:r>
            <a:r>
              <a:rPr lang="en-US" sz="1400" b="1" dirty="0" err="1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edu</a:t>
            </a: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.</a:t>
            </a:r>
            <a:r>
              <a:rPr lang="en-US" sz="1400" b="1" dirty="0" err="1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ru</a:t>
            </a:r>
            <a:r>
              <a:rPr lang="en-US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, </a:t>
            </a:r>
            <a:r>
              <a:rPr lang="en-US" sz="1400" b="1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fipi.ru</a:t>
            </a:r>
            <a:endParaRPr lang="ru-RU" sz="1400" b="1" dirty="0" smtClean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Передача тем по электронной почте от РЦОИ в муниципалитет за 20 мин</a:t>
            </a:r>
            <a:r>
              <a:rPr lang="ru-RU" sz="1400" b="1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. </a:t>
            </a:r>
            <a:endParaRPr lang="ru-RU" sz="1400" b="1" dirty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75656" y="4797152"/>
            <a:ext cx="7419250" cy="100811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муниципальном уровне </a:t>
            </a:r>
            <a:endParaRPr lang="ru-RU" sz="1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Проверка </a:t>
            </a:r>
            <a:r>
              <a:rPr lang="ru-RU" sz="1400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сочинения/изложения: </a:t>
            </a: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 формирование экспертной комиссии;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Проверка  экспертами копий работ, заполнение протокола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Сканирование оригиналов работ и передача в РЦОИ на электронном носителе;</a:t>
            </a:r>
            <a:endParaRPr lang="ru-RU" sz="1400" dirty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5877272"/>
            <a:ext cx="7457336" cy="64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На региональном уровне (в РЦОИ)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Верификация бланков участников, обеспечение доступа к бланкам</a:t>
            </a:r>
          </a:p>
        </p:txBody>
      </p:sp>
      <p:sp>
        <p:nvSpPr>
          <p:cNvPr id="170005" name="TextBox 1"/>
          <p:cNvSpPr txBox="1">
            <a:spLocks noChangeArrowheads="1"/>
          </p:cNvSpPr>
          <p:nvPr/>
        </p:nvSpPr>
        <p:spPr bwMode="auto">
          <a:xfrm>
            <a:off x="7707338" y="1268760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Апробация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20.11.2014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73230" y="3645024"/>
            <a:ext cx="7419250" cy="108012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На школьном </a:t>
            </a:r>
            <a:r>
              <a:rPr lang="ru-RU" sz="1400" b="1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уровне </a:t>
            </a:r>
            <a:endParaRPr lang="ru-RU" sz="1400" b="1" dirty="0" smtClean="0">
              <a:solidFill>
                <a:srgbClr val="FF0000"/>
              </a:solidFill>
              <a:latin typeface="Cambria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Проведение итогового сочинения/изложения;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Копирование бланков </a:t>
            </a:r>
            <a:r>
              <a:rPr lang="ru-RU" sz="1400" dirty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участников итогового сочинения/изложения</a:t>
            </a:r>
            <a:endParaRPr lang="ru-RU" sz="1400" dirty="0" smtClean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Передача бланков в муниципальную комиссию на проверку;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333399"/>
                </a:solidFill>
                <a:latin typeface="Cambria"/>
                <a:ea typeface="Calibri"/>
                <a:cs typeface="Times New Roman"/>
              </a:rPr>
              <a:t>Хранение оригиналов бланков 4 года</a:t>
            </a:r>
            <a:endParaRPr lang="ru-RU" sz="1400" dirty="0">
              <a:solidFill>
                <a:srgbClr val="333399"/>
              </a:solidFill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05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5468961"/>
            <a:ext cx="8640762" cy="768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Выпускники могут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оба уровня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или один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из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уровней</a:t>
            </a: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Пересдача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 одного экзамена на 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базовом уровне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2037" name="Прямоугольник 6"/>
          <p:cNvSpPr>
            <a:spLocks noChangeArrowheads="1"/>
          </p:cNvSpPr>
          <p:nvPr/>
        </p:nvSpPr>
        <p:spPr bwMode="auto">
          <a:xfrm>
            <a:off x="467544" y="2396852"/>
            <a:ext cx="3816350" cy="240030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Базовый</a:t>
            </a: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аттестат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поступление в вуз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на направления подготовки без математики</a:t>
            </a:r>
          </a:p>
          <a:p>
            <a:pPr algn="ctr"/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5-балльная система</a:t>
            </a:r>
          </a:p>
          <a:p>
            <a:pPr algn="ctr"/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апробация 13-17.10.2014</a:t>
            </a:r>
          </a:p>
        </p:txBody>
      </p:sp>
      <p:sp>
        <p:nvSpPr>
          <p:cNvPr id="172038" name="Прямоугольник 7"/>
          <p:cNvSpPr>
            <a:spLocks noChangeArrowheads="1"/>
          </p:cNvSpPr>
          <p:nvPr/>
        </p:nvSpPr>
        <p:spPr bwMode="auto">
          <a:xfrm>
            <a:off x="5508104" y="2420888"/>
            <a:ext cx="3300412" cy="240030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Профильный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поступление в вуз</a:t>
            </a:r>
          </a:p>
          <a:p>
            <a:pPr algn="ctr"/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модель 2014 года </a:t>
            </a:r>
          </a:p>
          <a:p>
            <a:pPr algn="ctr"/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100-балльная система</a:t>
            </a: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минимальный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32250" y="2204864"/>
            <a:ext cx="1728788" cy="576263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2040" name="Прямоугольник 9"/>
          <p:cNvSpPr>
            <a:spLocks noChangeArrowheads="1"/>
          </p:cNvSpPr>
          <p:nvPr/>
        </p:nvSpPr>
        <p:spPr bwMode="auto">
          <a:xfrm>
            <a:off x="1619894" y="1124744"/>
            <a:ext cx="6840538" cy="1046163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В соответствии с Концепцией развития математического образования в РФ, ЕГЭ по математике будет разделен на два уровня: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0741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000" algn="ctr" eaLnBrk="0" hangingPunct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ЕГЭ по математике на базовом и профильном уровне проводятся в разные дни </a:t>
            </a:r>
          </a:p>
          <a:p>
            <a:pPr lvl="0" indent="342000" algn="ctr" eaLnBrk="0" hangingPunct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(за исключением резервных дней).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92200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000" eaLnBrk="0" hangingPunct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Контрольные измерительные материалы ЕГЭ по математике на базовом уровне не включают часть С и содержат больше заданий направленных на практическое использование знаний.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Совершенствование структуры КИМ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0" t="12606" r="35019" b="15993"/>
          <a:stretch/>
        </p:blipFill>
        <p:spPr bwMode="auto">
          <a:xfrm>
            <a:off x="5004057" y="1477524"/>
            <a:ext cx="3706349" cy="5224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83120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Бланк ответов № 1 2014 год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83674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Бланк ответов № 1 2015 год</a:t>
            </a:r>
            <a:endParaRPr lang="ru-RU" b="1" dirty="0"/>
          </a:p>
        </p:txBody>
      </p:sp>
      <p:pic>
        <p:nvPicPr>
          <p:cNvPr id="1027" name="Picture 3" descr="H:\Обучение июль\Бланки\blank_answer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3044"/>
            <a:ext cx="3670672" cy="533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0"/>
          <p:cNvSpPr>
            <a:spLocks noChangeArrowheads="1"/>
          </p:cNvSpPr>
          <p:nvPr/>
        </p:nvSpPr>
        <p:spPr bwMode="auto">
          <a:xfrm>
            <a:off x="0" y="1773238"/>
            <a:ext cx="9144000" cy="5083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20" y="214290"/>
            <a:ext cx="885828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Формы записи кратких ответов непосредственно в тексте КИМ </a:t>
            </a:r>
            <a:b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 в бланке ответов №1</a:t>
            </a:r>
          </a:p>
        </p:txBody>
      </p:sp>
      <p:graphicFrame>
        <p:nvGraphicFramePr>
          <p:cNvPr id="6" name="Group 41"/>
          <p:cNvGraphicFramePr>
            <a:graphicFrameLocks/>
          </p:cNvGraphicFramePr>
          <p:nvPr/>
        </p:nvGraphicFramePr>
        <p:xfrm>
          <a:off x="0" y="1854200"/>
          <a:ext cx="9144000" cy="4967288"/>
        </p:xfrm>
        <a:graphic>
          <a:graphicData uri="http://schemas.openxmlformats.org/drawingml/2006/table">
            <a:tbl>
              <a:tblPr/>
              <a:tblGrid>
                <a:gridCol w="4123612"/>
                <a:gridCol w="5020388"/>
              </a:tblGrid>
              <a:tr h="82837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одной цифры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02690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последовательности цифр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14888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Задания на установление соответствия элементов двух множеств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02905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Задание с записью ответа </a:t>
                      </a:r>
                    </a:p>
                    <a:p>
                      <a:pPr marL="9525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 виде слова / словосочетания, числа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9340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1778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Запись в бланк №1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28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916113"/>
            <a:ext cx="165576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8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575" y="2708275"/>
            <a:ext cx="4138613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087938"/>
            <a:ext cx="47291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3760788"/>
            <a:ext cx="37607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7350" y="6035675"/>
            <a:ext cx="4838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05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Иностранные языки</a:t>
            </a:r>
          </a:p>
        </p:txBody>
      </p:sp>
      <p:sp>
        <p:nvSpPr>
          <p:cNvPr id="174084" name="Объект 2"/>
          <p:cNvSpPr txBox="1">
            <a:spLocks/>
          </p:cNvSpPr>
          <p:nvPr/>
        </p:nvSpPr>
        <p:spPr bwMode="auto">
          <a:xfrm>
            <a:off x="4716482" y="-3492497"/>
            <a:ext cx="59769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ru-RU" sz="140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85" name="Прямоугольник 2"/>
          <p:cNvSpPr>
            <a:spLocks noChangeArrowheads="1"/>
          </p:cNvSpPr>
          <p:nvPr/>
        </p:nvSpPr>
        <p:spPr bwMode="auto">
          <a:xfrm>
            <a:off x="3923928" y="1196752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Апробации:   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12.11.2014 г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. 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и    </a:t>
            </a:r>
            <a:r>
              <a:rPr lang="en-US" sz="1600" b="1" dirty="0">
                <a:solidFill>
                  <a:srgbClr val="C00000"/>
                </a:solidFill>
                <a:latin typeface="Cambria" pitchFamily="18" charset="0"/>
              </a:rPr>
              <a:t>I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квартал 2015г.</a:t>
            </a:r>
          </a:p>
        </p:txBody>
      </p:sp>
      <p:sp>
        <p:nvSpPr>
          <p:cNvPr id="174086" name="Прямоугольник 7"/>
          <p:cNvSpPr>
            <a:spLocks noChangeArrowheads="1"/>
          </p:cNvSpPr>
          <p:nvPr/>
        </p:nvSpPr>
        <p:spPr bwMode="auto">
          <a:xfrm>
            <a:off x="504825" y="1988840"/>
            <a:ext cx="3790950" cy="1146175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При проведении экзамена по иностранному языку в экзамен будет включен раздел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«Говорение» на добровольной основе</a:t>
            </a:r>
          </a:p>
        </p:txBody>
      </p:sp>
      <p:sp>
        <p:nvSpPr>
          <p:cNvPr id="174087" name="Прямоугольник 8"/>
          <p:cNvSpPr>
            <a:spLocks noChangeArrowheads="1"/>
          </p:cNvSpPr>
          <p:nvPr/>
        </p:nvSpPr>
        <p:spPr bwMode="auto">
          <a:xfrm>
            <a:off x="4525466" y="4941168"/>
            <a:ext cx="3790950" cy="1111251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Иностранный язык оценивается как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один предмет</a:t>
            </a: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Апелляция к предмету целиком</a:t>
            </a: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88" name="Прямоугольник 9"/>
          <p:cNvSpPr>
            <a:spLocks noChangeArrowheads="1"/>
          </p:cNvSpPr>
          <p:nvPr/>
        </p:nvSpPr>
        <p:spPr bwMode="auto">
          <a:xfrm>
            <a:off x="493713" y="5445372"/>
            <a:ext cx="3790950" cy="115198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Баллы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:</a:t>
            </a: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письмо – 80 баллов</a:t>
            </a: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устная часть  - 20 баллов</a:t>
            </a:r>
          </a:p>
          <a:p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Минимальный (порог) – 22 балла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89" name="Прямоугольник 11"/>
          <p:cNvSpPr>
            <a:spLocks noChangeArrowheads="1"/>
          </p:cNvSpPr>
          <p:nvPr/>
        </p:nvSpPr>
        <p:spPr bwMode="auto">
          <a:xfrm>
            <a:off x="4521200" y="1916832"/>
            <a:ext cx="3790950" cy="1146175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Процедура сдачи автоматизирована :</a:t>
            </a:r>
          </a:p>
          <a:p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АРМ участника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для 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записи и прослушивания</a:t>
            </a:r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90" name="Прямоугольник 13"/>
          <p:cNvSpPr>
            <a:spLocks noChangeArrowheads="1"/>
          </p:cNvSpPr>
          <p:nvPr/>
        </p:nvSpPr>
        <p:spPr bwMode="auto">
          <a:xfrm>
            <a:off x="4525963" y="3284984"/>
            <a:ext cx="3790950" cy="144016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АРМ эксперта: </a:t>
            </a: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возможность неоднократного прослушивания ответов</a:t>
            </a: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91" name="Прямоугольник 14"/>
          <p:cNvSpPr>
            <a:spLocks noChangeArrowheads="1"/>
          </p:cNvSpPr>
          <p:nvPr/>
        </p:nvSpPr>
        <p:spPr bwMode="auto">
          <a:xfrm>
            <a:off x="467544" y="3212976"/>
            <a:ext cx="3790950" cy="1144588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Задания ориентированы на решение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коммуникативных задач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, встречающихся в повседневной жизни</a:t>
            </a: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92" name="Прямоугольник 16"/>
          <p:cNvSpPr>
            <a:spLocks noChangeArrowheads="1"/>
          </p:cNvSpPr>
          <p:nvPr/>
        </p:nvSpPr>
        <p:spPr bwMode="auto">
          <a:xfrm>
            <a:off x="493018" y="4509120"/>
            <a:ext cx="3790950" cy="792088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В расписании отдельные дни 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для устной </a:t>
            </a:r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части, </a:t>
            </a:r>
            <a:r>
              <a:rPr lang="ru-RU" sz="1600" dirty="0" smtClean="0">
                <a:solidFill>
                  <a:srgbClr val="2E3192"/>
                </a:solidFill>
                <a:latin typeface="Cambria" pitchFamily="18" charset="0"/>
              </a:rPr>
              <a:t>(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в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июне 2 дня)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  <a:p>
            <a:endParaRPr lang="ru-RU" sz="16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093" name="Прямоугольник 17"/>
          <p:cNvSpPr>
            <a:spLocks noChangeArrowheads="1"/>
          </p:cNvSpPr>
          <p:nvPr/>
        </p:nvSpPr>
        <p:spPr bwMode="auto">
          <a:xfrm>
            <a:off x="4537075" y="6237289"/>
            <a:ext cx="3790950" cy="360363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C00000"/>
                </a:solidFill>
                <a:latin typeface="Cambria" pitchFamily="18" charset="0"/>
              </a:rPr>
              <a:t>Электронная подпись члена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684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375" y="454058"/>
            <a:ext cx="7488238" cy="4308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</a:rPr>
              <a:t>Безопасность ЕГЭ-2015 </a:t>
            </a:r>
          </a:p>
        </p:txBody>
      </p:sp>
      <p:sp>
        <p:nvSpPr>
          <p:cNvPr id="176132" name="Прямоугольник 2"/>
          <p:cNvSpPr>
            <a:spLocks noChangeArrowheads="1"/>
          </p:cNvSpPr>
          <p:nvPr/>
        </p:nvSpPr>
        <p:spPr bwMode="auto">
          <a:xfrm>
            <a:off x="1508125" y="1196752"/>
            <a:ext cx="695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Cambria" pitchFamily="18" charset="0"/>
              </a:rPr>
              <a:t>(Раздел VI. п. 34. Приказа Минобрнауки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2661444"/>
            <a:ext cx="2590800" cy="30718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ЕГЭ и избежание утечек контрольно-измерительных материалов</a:t>
            </a:r>
          </a:p>
        </p:txBody>
      </p:sp>
      <p:sp>
        <p:nvSpPr>
          <p:cNvPr id="176134" name="Прямоугольник 8"/>
          <p:cNvSpPr>
            <a:spLocks noChangeArrowheads="1"/>
          </p:cNvSpPr>
          <p:nvPr/>
        </p:nvSpPr>
        <p:spPr bwMode="auto">
          <a:xfrm>
            <a:off x="3948113" y="2493392"/>
            <a:ext cx="4716462" cy="863600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endParaRPr lang="ru-RU" sz="1400" dirty="0">
              <a:solidFill>
                <a:srgbClr val="2E3192"/>
              </a:solidFill>
              <a:latin typeface="Cambria" pitchFamily="18" charset="0"/>
            </a:endParaRPr>
          </a:p>
          <a:p>
            <a:pPr algn="ctr"/>
            <a:r>
              <a:rPr lang="ru-RU" b="1" dirty="0">
                <a:solidFill>
                  <a:srgbClr val="2E3192"/>
                </a:solidFill>
                <a:latin typeface="Cambria" pitchFamily="18" charset="0"/>
              </a:rPr>
              <a:t>Видеонаблюдение до 80% </a:t>
            </a:r>
            <a:r>
              <a:rPr lang="en-US" b="1" dirty="0">
                <a:solidFill>
                  <a:srgbClr val="2E3192"/>
                </a:solidFill>
                <a:latin typeface="Cambria" pitchFamily="18" charset="0"/>
              </a:rPr>
              <a:t>on-line</a:t>
            </a:r>
            <a:endParaRPr lang="ru-RU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6135" name="Прямоугольник 9"/>
          <p:cNvSpPr>
            <a:spLocks noChangeArrowheads="1"/>
          </p:cNvSpPr>
          <p:nvPr/>
        </p:nvSpPr>
        <p:spPr bwMode="auto">
          <a:xfrm>
            <a:off x="3924319" y="3694285"/>
            <a:ext cx="4716463" cy="958851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2E3192"/>
                </a:solidFill>
                <a:latin typeface="Cambria" pitchFamily="18" charset="0"/>
              </a:rPr>
              <a:t>Печать КИМ в аудиториях ППЭ</a:t>
            </a:r>
          </a:p>
        </p:txBody>
      </p:sp>
      <p:sp>
        <p:nvSpPr>
          <p:cNvPr id="176136" name="Прямоугольник 11"/>
          <p:cNvSpPr>
            <a:spLocks noChangeArrowheads="1"/>
          </p:cNvSpPr>
          <p:nvPr/>
        </p:nvSpPr>
        <p:spPr bwMode="auto">
          <a:xfrm>
            <a:off x="3924319" y="4940077"/>
            <a:ext cx="4716463" cy="865187"/>
          </a:xfrm>
          <a:prstGeom prst="rect">
            <a:avLst/>
          </a:prstGeom>
          <a:solidFill>
            <a:srgbClr val="B9CDE5">
              <a:alpha val="30980"/>
            </a:srgbClr>
          </a:solidFill>
          <a:ln w="25400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Адресная доставка материалов </a:t>
            </a:r>
          </a:p>
          <a:p>
            <a:pPr algn="ctr"/>
            <a:r>
              <a:rPr lang="ru-RU" sz="1600" dirty="0">
                <a:solidFill>
                  <a:srgbClr val="2E3192"/>
                </a:solidFill>
                <a:latin typeface="Cambria" pitchFamily="18" charset="0"/>
              </a:rPr>
              <a:t>ФГУП 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737650" y="3750474"/>
            <a:ext cx="1800225" cy="436563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6138" name="TextBox 1"/>
          <p:cNvSpPr txBox="1">
            <a:spLocks noChangeArrowheads="1"/>
          </p:cNvSpPr>
          <p:nvPr/>
        </p:nvSpPr>
        <p:spPr bwMode="auto">
          <a:xfrm>
            <a:off x="2051720" y="1772816"/>
            <a:ext cx="4968875" cy="49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Оптимизация сети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799</Words>
  <Application>Microsoft Office PowerPoint</Application>
  <PresentationFormat>Экран (4:3)</PresentationFormat>
  <Paragraphs>150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1_Тема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Изменения в процедуре и совершенствование технологий проведения ЕГЭ в 2015 году</vt:lpstr>
      <vt:lpstr>Планируемые нововведения ЕГЭ 2015 года</vt:lpstr>
      <vt:lpstr>Презентация PowerPoint</vt:lpstr>
      <vt:lpstr>Презентация PowerPoint</vt:lpstr>
      <vt:lpstr>Совершенствование структуры КИМ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Фатима Насуцева</dc:creator>
  <cp:lastModifiedBy>Фатима Насуцева</cp:lastModifiedBy>
  <cp:revision>59</cp:revision>
  <cp:lastPrinted>2014-11-18T06:18:07Z</cp:lastPrinted>
  <dcterms:created xsi:type="dcterms:W3CDTF">2014-10-14T05:09:44Z</dcterms:created>
  <dcterms:modified xsi:type="dcterms:W3CDTF">2014-11-18T06:20:22Z</dcterms:modified>
</cp:coreProperties>
</file>